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80" r:id="rId8"/>
    <p:sldId id="284" r:id="rId9"/>
    <p:sldId id="262" r:id="rId10"/>
    <p:sldId id="263" r:id="rId11"/>
    <p:sldId id="264" r:id="rId12"/>
    <p:sldId id="265" r:id="rId13"/>
    <p:sldId id="266" r:id="rId14"/>
    <p:sldId id="267" r:id="rId15"/>
    <p:sldId id="268" r:id="rId16"/>
    <p:sldId id="281" r:id="rId17"/>
    <p:sldId id="282" r:id="rId18"/>
    <p:sldId id="283" r:id="rId19"/>
    <p:sldId id="271" r:id="rId20"/>
    <p:sldId id="272" r:id="rId21"/>
    <p:sldId id="273" r:id="rId22"/>
    <p:sldId id="274" r:id="rId23"/>
    <p:sldId id="275" r:id="rId24"/>
    <p:sldId id="276" r:id="rId25"/>
    <p:sldId id="277" r:id="rId26"/>
  </p:sldIdLst>
  <p:sldSz cx="9144000" cy="5143500" type="screen16x9"/>
  <p:notesSz cx="6858000" cy="9144000"/>
  <p:embeddedFontLst>
    <p:embeddedFont>
      <p:font typeface="Lato Hairline" panose="020F0502020204030203" pitchFamily="34" charset="77"/>
      <p:regular r:id="rId28"/>
      <p:bold r:id="rId29"/>
      <p:italic r:id="rId30"/>
      <p:boldItalic r:id="rId31"/>
    </p:embeddedFont>
    <p:embeddedFont>
      <p:font typeface="Nunito" pitchFamily="2" charset="77"/>
      <p:regular r:id="rId32"/>
      <p:bold r:id="rId33"/>
      <p:italic r:id="rId34"/>
      <p:boldItalic r:id="rId35"/>
    </p:embeddedFont>
    <p:embeddedFont>
      <p:font typeface="Poppins" pitchFamily="2" charset="77"/>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710"/>
  </p:normalViewPr>
  <p:slideViewPr>
    <p:cSldViewPr snapToGrid="0">
      <p:cViewPr>
        <p:scale>
          <a:sx n="193" d="100"/>
          <a:sy n="193" d="100"/>
        </p:scale>
        <p:origin x="184" y="2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0101419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0101419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40725199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40725199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40725198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40725198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40725199e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40725199e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acfd843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acfd843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acfd8430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acfd843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85feb37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85feb37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01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98e8d0c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98e8d0c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44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98e8d0c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98e8d0c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f7821561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f7821561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85feb37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85feb37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98e8d0ce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98e8d0ce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98e8d0ce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98e8d0ce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98e8d0ce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98e8d0c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f79a7015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f79a7015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5feb37f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5feb37f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85feb37f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85feb37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9a93460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9a93460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28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64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f7cee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f7cee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3.xml"/><Relationship Id="rId7" Type="http://schemas.openxmlformats.org/officeDocument/2006/relationships/image" Target="../media/image2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notesSlide" Target="../notesSlides/notesSlide8.xml"/><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798050"/>
            <a:ext cx="63318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Hello 822.</a:t>
            </a:r>
            <a:r>
              <a:rPr lang="he-IL" sz="6000" b="1" dirty="0"/>
              <a:t>145</a:t>
            </a:r>
            <a:endParaRPr sz="4200" b="1" dirty="0">
              <a:solidFill>
                <a:srgbClr val="EAD1DC"/>
              </a:solidFill>
            </a:endParaRPr>
          </a:p>
        </p:txBody>
      </p:sp>
      <p:sp>
        <p:nvSpPr>
          <p:cNvPr id="68" name="Google Shape;68;p13"/>
          <p:cNvSpPr txBox="1">
            <a:spLocks noGrp="1"/>
          </p:cNvSpPr>
          <p:nvPr>
            <p:ph type="subTitle" idx="1"/>
          </p:nvPr>
        </p:nvSpPr>
        <p:spPr>
          <a:xfrm>
            <a:off x="390525" y="3551117"/>
            <a:ext cx="8222100" cy="10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sz="3100" dirty="0" err="1">
                <a:latin typeface="Nunito"/>
                <a:ea typeface="Nunito"/>
                <a:cs typeface="Nunito"/>
                <a:sym typeface="Nunito"/>
              </a:rPr>
              <a:t>Zeev</a:t>
            </a:r>
            <a:r>
              <a:rPr lang="he-IL" sz="3100" dirty="0">
                <a:latin typeface="Nunito"/>
                <a:ea typeface="Nunito"/>
                <a:cs typeface="Nunito"/>
                <a:sym typeface="Nunito"/>
              </a:rPr>
              <a:t> </a:t>
            </a:r>
            <a:r>
              <a:rPr lang="he-IL" sz="3100" dirty="0" err="1">
                <a:latin typeface="Nunito"/>
                <a:ea typeface="Nunito"/>
                <a:cs typeface="Nunito"/>
                <a:sym typeface="Nunito"/>
              </a:rPr>
              <a:t>Mindali</a:t>
            </a:r>
            <a:r>
              <a:rPr lang="he-IL" sz="3100" dirty="0">
                <a:latin typeface="Nunito"/>
                <a:ea typeface="Nunito"/>
                <a:cs typeface="Nunito"/>
                <a:sym typeface="Nunito"/>
              </a:rPr>
              <a:t> </a:t>
            </a:r>
            <a:r>
              <a:rPr lang="en" sz="3100" dirty="0">
                <a:latin typeface="Nunito"/>
                <a:ea typeface="Nunito"/>
                <a:cs typeface="Nunito"/>
                <a:sym typeface="Nunito"/>
              </a:rPr>
              <a:t>1</a:t>
            </a:r>
            <a:r>
              <a:rPr lang="he-IL" sz="3100" dirty="0">
                <a:latin typeface="Nunito"/>
                <a:ea typeface="Nunito"/>
                <a:cs typeface="Nunito"/>
                <a:sym typeface="Nunito"/>
              </a:rPr>
              <a:t>2</a:t>
            </a:r>
            <a:r>
              <a:rPr lang="en" sz="3100" dirty="0">
                <a:latin typeface="Nunito"/>
                <a:ea typeface="Nunito"/>
                <a:cs typeface="Nunito"/>
                <a:sym typeface="Nunito"/>
              </a:rPr>
              <a:t>.</a:t>
            </a:r>
            <a:r>
              <a:rPr lang="he-IL" sz="3100" dirty="0">
                <a:latin typeface="Nunito"/>
                <a:ea typeface="Nunito"/>
                <a:cs typeface="Nunito"/>
                <a:sym typeface="Nunito"/>
              </a:rPr>
              <a:t>10</a:t>
            </a:r>
            <a:r>
              <a:rPr lang="en" sz="3100" dirty="0">
                <a:latin typeface="Nunito"/>
                <a:ea typeface="Nunito"/>
                <a:cs typeface="Nunito"/>
                <a:sym typeface="Nunito"/>
              </a:rPr>
              <a:t>.21</a:t>
            </a:r>
            <a:endParaRPr sz="3100" dirty="0">
              <a:latin typeface="Nunito"/>
              <a:ea typeface="Nunito"/>
              <a:cs typeface="Nunito"/>
              <a:sym typeface="Nunito"/>
            </a:endParaRPr>
          </a:p>
        </p:txBody>
      </p:sp>
      <p:pic>
        <p:nvPicPr>
          <p:cNvPr id="69" name="Google Shape;69;p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244975" y="5"/>
            <a:ext cx="3899027"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t>Let’s connect</a:t>
            </a:r>
            <a:endParaRPr sz="3300"/>
          </a:p>
        </p:txBody>
      </p:sp>
      <p:pic>
        <p:nvPicPr>
          <p:cNvPr id="123" name="Google Shape;123;p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16475" y="1908397"/>
            <a:ext cx="3009146" cy="2496378"/>
          </a:xfrm>
          <a:prstGeom prst="rect">
            <a:avLst/>
          </a:prstGeom>
          <a:noFill/>
          <a:ln>
            <a:noFill/>
          </a:ln>
        </p:spPr>
      </p:pic>
      <p:pic>
        <p:nvPicPr>
          <p:cNvPr id="124" name="Google Shape;124;p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618380" y="1735025"/>
            <a:ext cx="2728775" cy="2816900"/>
          </a:xfrm>
          <a:prstGeom prst="rect">
            <a:avLst/>
          </a:prstGeom>
          <a:noFill/>
          <a:ln>
            <a:noFill/>
          </a:ln>
        </p:spPr>
      </p:pic>
      <p:sp>
        <p:nvSpPr>
          <p:cNvPr id="2" name="Rectangle 1">
            <a:extLst>
              <a:ext uri="{FF2B5EF4-FFF2-40B4-BE49-F238E27FC236}">
                <a16:creationId xmlns:a16="http://schemas.microsoft.com/office/drawing/2014/main" id="{30E7DE3C-634C-FA46-9FD3-C43BC1BBAFC9}"/>
              </a:ext>
            </a:extLst>
          </p:cNvPr>
          <p:cNvSpPr/>
          <p:nvPr/>
        </p:nvSpPr>
        <p:spPr>
          <a:xfrm>
            <a:off x="5359234" y="4690609"/>
            <a:ext cx="3467616" cy="307777"/>
          </a:xfrm>
          <a:prstGeom prst="rect">
            <a:avLst/>
          </a:prstGeom>
        </p:spPr>
        <p:txBody>
          <a:bodyPr wrap="none">
            <a:spAutoFit/>
          </a:bodyPr>
          <a:lstStyle/>
          <a:p>
            <a:r>
              <a:rPr lang="en-IL" dirty="0"/>
              <a:t>https://github.com/zeev-mindali/class-145</a:t>
            </a:r>
          </a:p>
        </p:txBody>
      </p:sp>
      <p:sp>
        <p:nvSpPr>
          <p:cNvPr id="3" name="Rectangle 2">
            <a:extLst>
              <a:ext uri="{FF2B5EF4-FFF2-40B4-BE49-F238E27FC236}">
                <a16:creationId xmlns:a16="http://schemas.microsoft.com/office/drawing/2014/main" id="{13C503C2-FFC4-1F4B-BC85-8158D262A49E}"/>
              </a:ext>
            </a:extLst>
          </p:cNvPr>
          <p:cNvSpPr/>
          <p:nvPr/>
        </p:nvSpPr>
        <p:spPr>
          <a:xfrm>
            <a:off x="0" y="4690608"/>
            <a:ext cx="4403770" cy="307777"/>
          </a:xfrm>
          <a:prstGeom prst="rect">
            <a:avLst/>
          </a:prstGeom>
        </p:spPr>
        <p:txBody>
          <a:bodyPr wrap="none">
            <a:spAutoFit/>
          </a:bodyPr>
          <a:lstStyle/>
          <a:p>
            <a:r>
              <a:rPr lang="en-IL" dirty="0"/>
              <a:t>https://www.linkedin.com/in/zeev-mindali-580737145/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152400" y="1992375"/>
            <a:ext cx="19938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English?</a:t>
            </a:r>
            <a:endParaRPr/>
          </a:p>
        </p:txBody>
      </p:sp>
      <p:pic>
        <p:nvPicPr>
          <p:cNvPr id="130" name="Google Shape;130;p21"/>
          <p:cNvPicPr preferRelativeResize="0"/>
          <p:nvPr/>
        </p:nvPicPr>
        <p:blipFill>
          <a:blip r:embed="rId3">
            <a:alphaModFix/>
          </a:blip>
          <a:stretch>
            <a:fillRect/>
          </a:stretch>
        </p:blipFill>
        <p:spPr>
          <a:xfrm>
            <a:off x="2075975" y="0"/>
            <a:ext cx="5143500" cy="5143500"/>
          </a:xfrm>
          <a:prstGeom prst="rect">
            <a:avLst/>
          </a:prstGeom>
          <a:noFill/>
          <a:ln>
            <a:noFill/>
          </a:ln>
        </p:spPr>
      </p:pic>
      <p:sp>
        <p:nvSpPr>
          <p:cNvPr id="131" name="Google Shape;131;p21"/>
          <p:cNvSpPr txBox="1">
            <a:spLocks noGrp="1"/>
          </p:cNvSpPr>
          <p:nvPr>
            <p:ph type="title"/>
          </p:nvPr>
        </p:nvSpPr>
        <p:spPr>
          <a:xfrm>
            <a:off x="7219475" y="2065350"/>
            <a:ext cx="19938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a:t>
            </a:r>
            <a:r>
              <a:rPr lang="en" sz="4000"/>
              <a:t>עברית</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group together</a:t>
            </a:r>
            <a:endParaRPr/>
          </a:p>
        </p:txBody>
      </p:sp>
      <p:pic>
        <p:nvPicPr>
          <p:cNvPr id="137" name="Google Shape;137;p22"/>
          <p:cNvPicPr preferRelativeResize="0"/>
          <p:nvPr/>
        </p:nvPicPr>
        <p:blipFill>
          <a:blip r:embed="rId3">
            <a:alphaModFix/>
          </a:blip>
          <a:stretch>
            <a:fillRect/>
          </a:stretch>
        </p:blipFill>
        <p:spPr>
          <a:xfrm>
            <a:off x="102275" y="1869050"/>
            <a:ext cx="4762500" cy="3009900"/>
          </a:xfrm>
          <a:prstGeom prst="rect">
            <a:avLst/>
          </a:prstGeom>
          <a:noFill/>
          <a:ln>
            <a:noFill/>
          </a:ln>
        </p:spPr>
      </p:pic>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601100" y="2217750"/>
            <a:ext cx="2780725" cy="278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Prerequisites</a:t>
            </a:r>
            <a:endParaRPr/>
          </a:p>
        </p:txBody>
      </p:sp>
      <p:pic>
        <p:nvPicPr>
          <p:cNvPr id="144" name="Google Shape;144;p23"/>
          <p:cNvPicPr preferRelativeResize="0"/>
          <p:nvPr/>
        </p:nvPicPr>
        <p:blipFill>
          <a:blip r:embed="rId3">
            <a:alphaModFix/>
          </a:blip>
          <a:stretch>
            <a:fillRect/>
          </a:stretch>
        </p:blipFill>
        <p:spPr>
          <a:xfrm>
            <a:off x="2431774" y="1835426"/>
            <a:ext cx="3955774" cy="31407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0" y="-161925"/>
            <a:ext cx="9144000" cy="546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622075"/>
            <a:ext cx="8222100" cy="358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900" b="1"/>
              <a:t>I'll guide you </a:t>
            </a:r>
            <a:br>
              <a:rPr lang="en" sz="7900" b="1"/>
            </a:br>
            <a:r>
              <a:rPr lang="en" sz="7900" b="1"/>
              <a:t>how to </a:t>
            </a:r>
            <a:r>
              <a:rPr lang="en" sz="11800" b="1" i="1">
                <a:solidFill>
                  <a:srgbClr val="FF9900"/>
                </a:solidFill>
              </a:rPr>
              <a:t>CRACK</a:t>
            </a:r>
            <a:r>
              <a:rPr lang="en" sz="7900" b="1">
                <a:solidFill>
                  <a:srgbClr val="FF0000"/>
                </a:solidFill>
              </a:rPr>
              <a:t> </a:t>
            </a:r>
            <a:br>
              <a:rPr lang="en" sz="7900" b="1">
                <a:solidFill>
                  <a:srgbClr val="FF0000"/>
                </a:solidFill>
              </a:rPr>
            </a:br>
            <a:r>
              <a:rPr lang="en" sz="7900" b="1"/>
              <a:t>this course</a:t>
            </a:r>
            <a:endParaRPr sz="115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622075"/>
            <a:ext cx="8222100" cy="13922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sz="7900" b="1" dirty="0"/>
              <a:t>RULEZ!!!!</a:t>
            </a:r>
            <a:endParaRPr sz="11500" b="1" dirty="0"/>
          </a:p>
        </p:txBody>
      </p:sp>
      <p:pic>
        <p:nvPicPr>
          <p:cNvPr id="3074" name="Picture 2" descr="Best Funny Quotes Funny sayings 3 Rules of the Life 3 – Daily Funny Quotes">
            <a:extLst>
              <a:ext uri="{FF2B5EF4-FFF2-40B4-BE49-F238E27FC236}">
                <a16:creationId xmlns:a16="http://schemas.microsoft.com/office/drawing/2014/main" id="{EFEFE92A-759A-C949-873E-EACB72991B7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8400" y="0"/>
            <a:ext cx="2895600" cy="514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04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74525" y="0"/>
            <a:ext cx="8222100" cy="5143499"/>
          </a:xfrm>
          <a:prstGeom prst="rect">
            <a:avLst/>
          </a:prstGeom>
        </p:spPr>
        <p:txBody>
          <a:bodyPr spcFirstLastPara="1" wrap="square" lIns="91425" tIns="91425" rIns="91425" bIns="91425" anchor="ctr" anchorCtr="0">
            <a:noAutofit/>
          </a:bodyPr>
          <a:lstStyle/>
          <a:p>
            <a:pPr algn="r" rtl="1" fontAlgn="base"/>
            <a:r>
              <a:rPr lang="he-IL" sz="1800" dirty="0"/>
              <a:t>לא ניתן לשלם 20 </a:t>
            </a:r>
            <a:r>
              <a:rPr lang="he-IL" sz="1800" dirty="0" err="1"/>
              <a:t>אש"ח</a:t>
            </a:r>
            <a:r>
              <a:rPr lang="he-IL" sz="1800" dirty="0"/>
              <a:t> ולהגיע פעמיים בשבוע ולהפוך עובד הייטק.</a:t>
            </a:r>
            <a:br>
              <a:rPr lang="en-US" sz="1800" dirty="0"/>
            </a:br>
            <a:br>
              <a:rPr lang="en-US" sz="1800" dirty="0"/>
            </a:br>
            <a:r>
              <a:rPr lang="he-IL" sz="1800" dirty="0"/>
              <a:t>כשאתם לומדים מהבית, תחשבו שאתם לומדים בכיתה.</a:t>
            </a:r>
            <a:br>
              <a:rPr lang="he-IL" sz="1800" dirty="0"/>
            </a:br>
            <a:br>
              <a:rPr lang="he-IL" sz="1800" dirty="0"/>
            </a:br>
            <a:r>
              <a:rPr lang="he-IL" sz="1800" dirty="0"/>
              <a:t>השקעה בבית שעה על כל שעה במכללה.</a:t>
            </a:r>
            <a:br>
              <a:rPr lang="he-IL" sz="1800" dirty="0"/>
            </a:br>
            <a:br>
              <a:rPr lang="he-IL" sz="1800" dirty="0"/>
            </a:br>
            <a:r>
              <a:rPr lang="he-IL" sz="1800" dirty="0"/>
              <a:t>אתם צריכים לחיות את זה.</a:t>
            </a:r>
            <a:br>
              <a:rPr lang="he-IL" sz="1800" dirty="0"/>
            </a:br>
            <a:br>
              <a:rPr lang="he-IL" sz="1800" dirty="0"/>
            </a:br>
            <a:r>
              <a:rPr lang="he-IL" sz="1800" dirty="0"/>
              <a:t>חשוב לציין שציון 100 לא אומר כלום מבחינת תעסוקה.</a:t>
            </a:r>
            <a:br>
              <a:rPr lang="he-IL" sz="1800" dirty="0"/>
            </a:br>
            <a:br>
              <a:rPr lang="he-IL" sz="1800" dirty="0"/>
            </a:br>
            <a:r>
              <a:rPr lang="he-IL" sz="1800" dirty="0"/>
              <a:t>הכנת תיקי עבודות והכנה לראיונות.</a:t>
            </a:r>
            <a:br>
              <a:rPr lang="he-IL" sz="1800" dirty="0"/>
            </a:br>
            <a:br>
              <a:rPr lang="he-IL" sz="1800" dirty="0"/>
            </a:br>
            <a:r>
              <a:rPr lang="he-IL" sz="1800" dirty="0"/>
              <a:t>הקורס מיועד לאנשים ללא רקע.</a:t>
            </a:r>
            <a:br>
              <a:rPr lang="he-IL" sz="1800" dirty="0"/>
            </a:br>
            <a:br>
              <a:rPr lang="he-IL" sz="1800" dirty="0"/>
            </a:br>
            <a:r>
              <a:rPr lang="he-IL" sz="1800" dirty="0"/>
              <a:t>אני לא מלמד אתכם לתכנת - אני מלמד איך לדבר עם המחשב.</a:t>
            </a:r>
            <a:br>
              <a:rPr lang="he-IL" sz="1800" dirty="0"/>
            </a:br>
            <a:br>
              <a:rPr lang="he-IL" sz="1800" dirty="0"/>
            </a:br>
            <a:r>
              <a:rPr lang="he-IL" sz="1800" dirty="0"/>
              <a:t>אתם צריכים להבין אוריינות מודרנית - לפתוח גוגל ולחפש.</a:t>
            </a:r>
            <a:endParaRPr sz="1800" b="1" dirty="0">
              <a:solidFill>
                <a:schemeClr val="bg1"/>
              </a:solidFill>
            </a:endParaRPr>
          </a:p>
        </p:txBody>
      </p:sp>
    </p:spTree>
    <p:extLst>
      <p:ext uri="{BB962C8B-B14F-4D97-AF65-F5344CB8AC3E}">
        <p14:creationId xmlns:p14="http://schemas.microsoft.com/office/powerpoint/2010/main" val="1738317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634675" y="373975"/>
            <a:ext cx="8004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200" b="1" dirty="0">
                <a:solidFill>
                  <a:schemeClr val="lt1"/>
                </a:solidFill>
                <a:latin typeface="Roboto"/>
                <a:ea typeface="Roboto"/>
                <a:cs typeface="Roboto"/>
                <a:sym typeface="Roboto"/>
              </a:rPr>
              <a:t>Who you are?</a:t>
            </a:r>
            <a:br>
              <a:rPr lang="en-US" sz="7200" b="1" dirty="0">
                <a:solidFill>
                  <a:schemeClr val="lt1"/>
                </a:solidFill>
                <a:latin typeface="Roboto"/>
                <a:ea typeface="Roboto"/>
                <a:cs typeface="Roboto"/>
                <a:sym typeface="Roboto"/>
              </a:rPr>
            </a:br>
            <a:endParaRPr lang="en-US" sz="10800" b="1" dirty="0">
              <a:solidFill>
                <a:schemeClr val="lt1"/>
              </a:solidFill>
              <a:latin typeface="Roboto"/>
              <a:ea typeface="Roboto"/>
              <a:cs typeface="Roboto"/>
              <a:sym typeface="Roboto"/>
            </a:endParaRPr>
          </a:p>
          <a:p>
            <a:pPr marL="0" marR="0" lvl="0" indent="0" algn="r" rtl="1">
              <a:lnSpc>
                <a:spcPct val="100000"/>
              </a:lnSpc>
              <a:spcBef>
                <a:spcPts val="0"/>
              </a:spcBef>
              <a:spcAft>
                <a:spcPts val="0"/>
              </a:spcAft>
              <a:buClr>
                <a:srgbClr val="000000"/>
              </a:buClr>
              <a:buFont typeface="Arial"/>
              <a:buNone/>
            </a:pPr>
            <a:endParaRPr sz="1700" dirty="0">
              <a:latin typeface="Roboto"/>
              <a:ea typeface="Roboto"/>
              <a:cs typeface="Roboto"/>
              <a:sym typeface="Roboto"/>
            </a:endParaRPr>
          </a:p>
        </p:txBody>
      </p:sp>
      <p:pic>
        <p:nvPicPr>
          <p:cNvPr id="2052" name="Picture 4" descr="Minions: Cute Animated Stickers | Line Sticker | Minions cartoon, Cute gif,  Minions">
            <a:extLst>
              <a:ext uri="{FF2B5EF4-FFF2-40B4-BE49-F238E27FC236}">
                <a16:creationId xmlns:a16="http://schemas.microsoft.com/office/drawing/2014/main" id="{42E16757-A1D5-884A-ADC9-2D705743A1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2170" y="1051063"/>
            <a:ext cx="3886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30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634675" y="373975"/>
            <a:ext cx="8004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Good vibes!</a:t>
            </a:r>
            <a:br>
              <a:rPr lang="en" sz="7200" b="1">
                <a:solidFill>
                  <a:schemeClr val="lt1"/>
                </a:solidFill>
                <a:latin typeface="Roboto"/>
                <a:ea typeface="Roboto"/>
                <a:cs typeface="Roboto"/>
                <a:sym typeface="Roboto"/>
              </a:rPr>
            </a:b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4098" name="Picture 2" descr="Minions&amp;#39;: the three stooges | Features | Screen">
            <a:extLst>
              <a:ext uri="{FF2B5EF4-FFF2-40B4-BE49-F238E27FC236}">
                <a16:creationId xmlns:a16="http://schemas.microsoft.com/office/drawing/2014/main" id="{2CD5BCD0-E4A0-1C43-A746-D38E4C90B1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75722" y="1785389"/>
            <a:ext cx="6109252" cy="3197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4"/>
          <p:cNvPicPr preferRelativeResize="0"/>
          <p:nvPr/>
        </p:nvPicPr>
        <p:blipFill>
          <a:blip r:embed="rId3">
            <a:alphaModFix/>
          </a:blip>
          <a:stretch>
            <a:fillRect/>
          </a:stretch>
        </p:blipFill>
        <p:spPr>
          <a:xfrm>
            <a:off x="367400" y="1869271"/>
            <a:ext cx="3510850" cy="2866000"/>
          </a:xfrm>
          <a:prstGeom prst="rect">
            <a:avLst/>
          </a:prstGeom>
          <a:noFill/>
          <a:ln>
            <a:noFill/>
          </a:ln>
        </p:spPr>
      </p:pic>
      <p:sp>
        <p:nvSpPr>
          <p:cNvPr id="76" name="Google Shape;76;p14"/>
          <p:cNvSpPr txBox="1"/>
          <p:nvPr/>
        </p:nvSpPr>
        <p:spPr>
          <a:xfrm>
            <a:off x="449025" y="590200"/>
            <a:ext cx="8509500" cy="22236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2900" b="1">
                <a:solidFill>
                  <a:srgbClr val="FFFFFF"/>
                </a:solidFill>
                <a:latin typeface="Roboto"/>
                <a:ea typeface="Roboto"/>
                <a:cs typeface="Roboto"/>
                <a:sym typeface="Roboto"/>
              </a:rPr>
              <a:t>"במשך מאות שנים היו משוכנעים באירופה שכל הברבורים לבנים.</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 </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רק לאחר גילוי אוסטרליה התברר </a:t>
            </a:r>
            <a:br>
              <a:rPr lang="en" sz="2900" b="1">
                <a:solidFill>
                  <a:srgbClr val="FFFFFF"/>
                </a:solidFill>
                <a:latin typeface="Roboto"/>
                <a:ea typeface="Roboto"/>
                <a:cs typeface="Roboto"/>
                <a:sym typeface="Roboto"/>
              </a:rPr>
            </a:br>
            <a:r>
              <a:rPr lang="en" sz="2900" b="1">
                <a:solidFill>
                  <a:srgbClr val="FFFFFF"/>
                </a:solidFill>
                <a:latin typeface="Roboto"/>
                <a:ea typeface="Roboto"/>
                <a:cs typeface="Roboto"/>
                <a:sym typeface="Roboto"/>
              </a:rPr>
              <a:t>שברבור יכול להיות גם </a:t>
            </a:r>
            <a:r>
              <a:rPr lang="en" sz="6200" b="1">
                <a:latin typeface="Roboto"/>
                <a:ea typeface="Roboto"/>
                <a:cs typeface="Roboto"/>
                <a:sym typeface="Roboto"/>
              </a:rPr>
              <a:t>שחור</a:t>
            </a:r>
            <a:r>
              <a:rPr lang="en" sz="2900" b="1">
                <a:solidFill>
                  <a:srgbClr val="FFFFFF"/>
                </a:solidFill>
                <a:latin typeface="Roboto"/>
                <a:ea typeface="Roboto"/>
                <a:cs typeface="Roboto"/>
                <a:sym typeface="Roboto"/>
              </a:rPr>
              <a:t>"</a:t>
            </a:r>
            <a:br>
              <a:rPr lang="en" sz="3000">
                <a:solidFill>
                  <a:srgbClr val="FFFFFF"/>
                </a:solidFill>
                <a:latin typeface="Roboto"/>
                <a:ea typeface="Roboto"/>
                <a:cs typeface="Roboto"/>
                <a:sym typeface="Roboto"/>
              </a:rPr>
            </a:b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                         </a:t>
            </a:r>
            <a:r>
              <a:rPr lang="en" sz="2400">
                <a:solidFill>
                  <a:srgbClr val="FFFFFF"/>
                </a:solidFill>
                <a:latin typeface="Roboto"/>
                <a:ea typeface="Roboto"/>
                <a:cs typeface="Roboto"/>
                <a:sym typeface="Roboto"/>
              </a:rPr>
              <a:t>נסים ניקולס טאלב</a:t>
            </a:r>
            <a:endParaRPr sz="24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474525" y="774475"/>
            <a:ext cx="8583336" cy="27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t>Don't message me </a:t>
            </a:r>
            <a:br>
              <a:rPr lang="en" sz="6000" b="1" dirty="0"/>
            </a:br>
            <a:br>
              <a:rPr lang="en" sz="6000" b="1" dirty="0"/>
            </a:br>
            <a:r>
              <a:rPr lang="en" sz="6000" b="1" dirty="0"/>
              <a:t>                      PRIVATELY</a:t>
            </a:r>
            <a:endParaRPr sz="11300" b="1" dirty="0"/>
          </a:p>
        </p:txBody>
      </p:sp>
      <p:pic>
        <p:nvPicPr>
          <p:cNvPr id="181" name="Google Shape;181;p29"/>
          <p:cNvPicPr preferRelativeResize="0"/>
          <p:nvPr/>
        </p:nvPicPr>
        <p:blipFill>
          <a:blip r:embed="rId3">
            <a:alphaModFix/>
          </a:blip>
          <a:stretch>
            <a:fillRect/>
          </a:stretch>
        </p:blipFill>
        <p:spPr>
          <a:xfrm>
            <a:off x="86139" y="1954697"/>
            <a:ext cx="4333461" cy="26835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p:nvPr/>
        </p:nvSpPr>
        <p:spPr>
          <a:xfrm>
            <a:off x="482275" y="113300"/>
            <a:ext cx="8004000" cy="611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Too slow?</a:t>
            </a:r>
            <a:br>
              <a:rPr lang="en" sz="7200" b="1">
                <a:solidFill>
                  <a:schemeClr val="lt1"/>
                </a:solidFill>
                <a:latin typeface="Roboto"/>
                <a:ea typeface="Roboto"/>
                <a:cs typeface="Roboto"/>
                <a:sym typeface="Roboto"/>
              </a:rPr>
            </a:br>
            <a:br>
              <a:rPr lang="en" sz="7200" b="1">
                <a:solidFill>
                  <a:schemeClr val="lt1"/>
                </a:solidFill>
                <a:latin typeface="Roboto"/>
                <a:ea typeface="Roboto"/>
                <a:cs typeface="Roboto"/>
                <a:sym typeface="Roboto"/>
              </a:rPr>
            </a:br>
            <a:r>
              <a:rPr lang="en" sz="5800" b="1">
                <a:solidFill>
                  <a:schemeClr val="lt1"/>
                </a:solidFill>
                <a:latin typeface="Roboto"/>
                <a:ea typeface="Roboto"/>
                <a:cs typeface="Roboto"/>
                <a:sym typeface="Roboto"/>
              </a:rPr>
              <a:t>Let’s take it </a:t>
            </a:r>
            <a:br>
              <a:rPr lang="en" sz="5800" b="1">
                <a:solidFill>
                  <a:schemeClr val="lt1"/>
                </a:solidFill>
                <a:latin typeface="Roboto"/>
                <a:ea typeface="Roboto"/>
                <a:cs typeface="Roboto"/>
                <a:sym typeface="Roboto"/>
              </a:rPr>
            </a:br>
            <a:r>
              <a:rPr lang="en" sz="5800" b="1" i="1">
                <a:solidFill>
                  <a:srgbClr val="EAD1DC"/>
                </a:solidFill>
                <a:latin typeface="Poppins"/>
                <a:ea typeface="Poppins"/>
                <a:cs typeface="Poppins"/>
                <a:sym typeface="Poppins"/>
              </a:rPr>
              <a:t>offline</a:t>
            </a:r>
            <a:br>
              <a:rPr lang="en" sz="7200" b="1">
                <a:solidFill>
                  <a:schemeClr val="lt1"/>
                </a:solidFill>
                <a:latin typeface="Roboto"/>
                <a:ea typeface="Roboto"/>
                <a:cs typeface="Roboto"/>
                <a:sym typeface="Roboto"/>
              </a:rPr>
            </a:b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87" name="Google Shape;187;p30"/>
          <p:cNvPicPr preferRelativeResize="0"/>
          <p:nvPr/>
        </p:nvPicPr>
        <p:blipFill>
          <a:blip r:embed="rId3">
            <a:alphaModFix/>
          </a:blip>
          <a:stretch>
            <a:fillRect/>
          </a:stretch>
        </p:blipFill>
        <p:spPr>
          <a:xfrm rot="-1537618">
            <a:off x="4631385" y="789836"/>
            <a:ext cx="3216955" cy="3703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p:nvPr/>
        </p:nvSpPr>
        <p:spPr>
          <a:xfrm>
            <a:off x="634675" y="373975"/>
            <a:ext cx="80040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b="1">
                <a:solidFill>
                  <a:schemeClr val="lt1"/>
                </a:solidFill>
                <a:latin typeface="Roboto"/>
                <a:ea typeface="Roboto"/>
                <a:cs typeface="Roboto"/>
                <a:sym typeface="Roboto"/>
              </a:rPr>
              <a:t>Work, Homework.</a:t>
            </a: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93" name="Google Shape;193;p31"/>
          <p:cNvPicPr preferRelativeResize="0"/>
          <p:nvPr/>
        </p:nvPicPr>
        <p:blipFill>
          <a:blip r:embed="rId3">
            <a:alphaModFix/>
          </a:blip>
          <a:stretch>
            <a:fillRect/>
          </a:stretch>
        </p:blipFill>
        <p:spPr>
          <a:xfrm rot="347104">
            <a:off x="1523219" y="1718286"/>
            <a:ext cx="5360305" cy="30199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p:nvPr/>
        </p:nvSpPr>
        <p:spPr>
          <a:xfrm>
            <a:off x="634675" y="373975"/>
            <a:ext cx="80040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 sz="5900" b="1">
                <a:solidFill>
                  <a:schemeClr val="lt1"/>
                </a:solidFill>
                <a:latin typeface="Roboto"/>
                <a:ea typeface="Roboto"/>
                <a:cs typeface="Roboto"/>
                <a:sym typeface="Roboto"/>
              </a:rPr>
            </a:br>
            <a:r>
              <a:rPr lang="en" sz="5900" b="1">
                <a:solidFill>
                  <a:schemeClr val="lt1"/>
                </a:solidFill>
                <a:latin typeface="Roboto"/>
                <a:ea typeface="Roboto"/>
                <a:cs typeface="Roboto"/>
                <a:sym typeface="Roboto"/>
              </a:rPr>
              <a:t>Checking </a:t>
            </a:r>
            <a:br>
              <a:rPr lang="en" sz="5900" b="1">
                <a:solidFill>
                  <a:schemeClr val="lt1"/>
                </a:solidFill>
                <a:latin typeface="Roboto"/>
                <a:ea typeface="Roboto"/>
                <a:cs typeface="Roboto"/>
                <a:sym typeface="Roboto"/>
              </a:rPr>
            </a:br>
            <a:r>
              <a:rPr lang="en" sz="5900" b="1">
                <a:solidFill>
                  <a:schemeClr val="lt1"/>
                </a:solidFill>
                <a:latin typeface="Roboto"/>
                <a:ea typeface="Roboto"/>
                <a:cs typeface="Roboto"/>
                <a:sym typeface="Roboto"/>
              </a:rPr>
              <a:t>Attendance</a:t>
            </a:r>
            <a:r>
              <a:rPr lang="en" sz="7200" b="1">
                <a:solidFill>
                  <a:schemeClr val="lt1"/>
                </a:solidFill>
                <a:latin typeface="Roboto"/>
                <a:ea typeface="Roboto"/>
                <a:cs typeface="Roboto"/>
                <a:sym typeface="Roboto"/>
              </a:rPr>
              <a:t> </a:t>
            </a:r>
            <a:endParaRPr sz="10800" b="1">
              <a:solidFill>
                <a:schemeClr val="lt1"/>
              </a:solidFill>
              <a:latin typeface="Roboto"/>
              <a:ea typeface="Roboto"/>
              <a:cs typeface="Roboto"/>
              <a:sym typeface="Roboto"/>
            </a:endParaRPr>
          </a:p>
          <a:p>
            <a:pPr marL="0" lvl="0" indent="0" algn="l" rtl="0">
              <a:spcBef>
                <a:spcPts val="0"/>
              </a:spcBef>
              <a:spcAft>
                <a:spcPts val="0"/>
              </a:spcAft>
              <a:buNone/>
            </a:pPr>
            <a:endParaRPr sz="1700">
              <a:latin typeface="Roboto"/>
              <a:ea typeface="Roboto"/>
              <a:cs typeface="Roboto"/>
              <a:sym typeface="Roboto"/>
            </a:endParaRPr>
          </a:p>
        </p:txBody>
      </p:sp>
      <p:pic>
        <p:nvPicPr>
          <p:cNvPr id="199" name="Google Shape;199;p32"/>
          <p:cNvPicPr preferRelativeResize="0"/>
          <p:nvPr/>
        </p:nvPicPr>
        <p:blipFill>
          <a:blip r:embed="rId3">
            <a:alphaModFix/>
          </a:blip>
          <a:stretch>
            <a:fillRect/>
          </a:stretch>
        </p:blipFill>
        <p:spPr>
          <a:xfrm>
            <a:off x="4876800" y="703825"/>
            <a:ext cx="4027574" cy="39520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rot="-1651626">
            <a:off x="-231419" y="1424824"/>
            <a:ext cx="8222331" cy="10128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500" b="1"/>
              <a:t>I need </a:t>
            </a:r>
            <a:r>
              <a:rPr lang="en" sz="6500" b="1" i="1" u="sng"/>
              <a:t>feedback</a:t>
            </a:r>
            <a:endParaRPr sz="10100" b="1" i="1" u="sng"/>
          </a:p>
        </p:txBody>
      </p:sp>
      <p:pic>
        <p:nvPicPr>
          <p:cNvPr id="205" name="Google Shape;205;p33"/>
          <p:cNvPicPr preferRelativeResize="0"/>
          <p:nvPr/>
        </p:nvPicPr>
        <p:blipFill>
          <a:blip r:embed="rId3">
            <a:alphaModFix/>
          </a:blip>
          <a:stretch>
            <a:fillRect/>
          </a:stretch>
        </p:blipFill>
        <p:spPr>
          <a:xfrm>
            <a:off x="5024750" y="1969100"/>
            <a:ext cx="3771425" cy="2828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597000" y="1288825"/>
            <a:ext cx="8222100" cy="23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700" b="1"/>
              <a:t>Dress up!</a:t>
            </a:r>
            <a:endParaRPr sz="11300" b="1"/>
          </a:p>
        </p:txBody>
      </p:sp>
      <p:pic>
        <p:nvPicPr>
          <p:cNvPr id="211" name="Google Shape;211;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47603" y="85800"/>
            <a:ext cx="3671851" cy="4895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346250" y="-299775"/>
            <a:ext cx="8677500" cy="39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900">
                <a:latin typeface="Lato Hairline"/>
                <a:ea typeface="Lato Hairline"/>
                <a:cs typeface="Lato Hairline"/>
                <a:sym typeface="Lato Hairline"/>
              </a:rPr>
              <a:t>Online</a:t>
            </a:r>
            <a:r>
              <a:rPr lang="en" sz="32000">
                <a:solidFill>
                  <a:srgbClr val="00FF00"/>
                </a:solidFill>
              </a:rPr>
              <a:t>.</a:t>
            </a:r>
            <a:r>
              <a:rPr lang="en" sz="17100"/>
              <a:t> </a:t>
            </a:r>
            <a:endParaRPr sz="17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a:t>ZOOM</a:t>
            </a:r>
            <a:endParaRPr/>
          </a:p>
        </p:txBody>
      </p:sp>
      <p:pic>
        <p:nvPicPr>
          <p:cNvPr id="87" name="Google Shape;87;p1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76295" y="2190213"/>
            <a:ext cx="3391424" cy="763075"/>
          </a:xfrm>
          <a:prstGeom prst="rect">
            <a:avLst/>
          </a:prstGeom>
          <a:noFill/>
          <a:ln>
            <a:noFill/>
          </a:ln>
        </p:spPr>
      </p:pic>
      <p:pic>
        <p:nvPicPr>
          <p:cNvPr id="88" name="Google Shape;88;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17875" y="3239425"/>
            <a:ext cx="2611120" cy="1662549"/>
          </a:xfrm>
          <a:prstGeom prst="rect">
            <a:avLst/>
          </a:prstGeom>
          <a:noFill/>
          <a:ln>
            <a:noFill/>
          </a:ln>
        </p:spPr>
      </p:pic>
      <p:pic>
        <p:nvPicPr>
          <p:cNvPr id="89" name="Google Shape;89;p1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38757" y="0"/>
            <a:ext cx="2085826" cy="2085826"/>
          </a:xfrm>
          <a:prstGeom prst="rect">
            <a:avLst/>
          </a:prstGeom>
          <a:noFill/>
          <a:ln>
            <a:noFill/>
          </a:ln>
        </p:spPr>
      </p:pic>
      <p:pic>
        <p:nvPicPr>
          <p:cNvPr id="90" name="Google Shape;90;p1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687770" y="2953287"/>
            <a:ext cx="1885414" cy="18854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60950" y="1643625"/>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dirty="0" err="1"/>
              <a:t>Zeev</a:t>
            </a:r>
            <a:r>
              <a:rPr lang="he-IL" dirty="0"/>
              <a:t> </a:t>
            </a:r>
            <a:r>
              <a:rPr lang="he-IL" dirty="0" err="1"/>
              <a:t>Mindali</a:t>
            </a:r>
            <a:endParaRPr dirty="0"/>
          </a:p>
        </p:txBody>
      </p:sp>
      <p:pic>
        <p:nvPicPr>
          <p:cNvPr id="97" name="Google Shape;97;p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rot="-793624">
            <a:off x="1017613" y="3665824"/>
            <a:ext cx="718177" cy="1169907"/>
          </a:xfrm>
          <a:prstGeom prst="rect">
            <a:avLst/>
          </a:prstGeom>
          <a:noFill/>
          <a:ln>
            <a:noFill/>
          </a:ln>
        </p:spPr>
      </p:pic>
      <p:sp>
        <p:nvSpPr>
          <p:cNvPr id="98" name="Google Shape;98;p17"/>
          <p:cNvSpPr txBox="1">
            <a:spLocks noGrp="1"/>
          </p:cNvSpPr>
          <p:nvPr>
            <p:ph type="title"/>
          </p:nvPr>
        </p:nvSpPr>
        <p:spPr>
          <a:xfrm>
            <a:off x="304800" y="2446350"/>
            <a:ext cx="38535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sz="2400" dirty="0" err="1"/>
              <a:t>mindalizeev</a:t>
            </a:r>
            <a:r>
              <a:rPr lang="en" sz="2400" dirty="0"/>
              <a:t>@</a:t>
            </a:r>
            <a:r>
              <a:rPr lang="en" sz="2400" dirty="0" err="1"/>
              <a:t>gmail.com</a:t>
            </a:r>
            <a:br>
              <a:rPr lang="en" sz="2400" dirty="0"/>
            </a:br>
            <a:endParaRPr sz="2400" dirty="0"/>
          </a:p>
        </p:txBody>
      </p:sp>
      <p:pic>
        <p:nvPicPr>
          <p:cNvPr id="100" name="Google Shape;100;p1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022538" y="3380200"/>
            <a:ext cx="825000" cy="825000"/>
          </a:xfrm>
          <a:prstGeom prst="rect">
            <a:avLst/>
          </a:prstGeom>
          <a:noFill/>
          <a:ln>
            <a:noFill/>
          </a:ln>
        </p:spPr>
      </p:pic>
      <p:pic>
        <p:nvPicPr>
          <p:cNvPr id="101" name="Google Shape;10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303254">
            <a:off x="1792075" y="4159300"/>
            <a:ext cx="1012800" cy="1012800"/>
          </a:xfrm>
          <a:prstGeom prst="rect">
            <a:avLst/>
          </a:prstGeom>
          <a:noFill/>
          <a:ln>
            <a:noFill/>
          </a:ln>
        </p:spPr>
      </p:pic>
      <p:pic>
        <p:nvPicPr>
          <p:cNvPr id="102" name="Google Shape;102;p1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2825" y="4318500"/>
            <a:ext cx="825001" cy="825001"/>
          </a:xfrm>
          <a:prstGeom prst="rect">
            <a:avLst/>
          </a:prstGeom>
          <a:noFill/>
          <a:ln>
            <a:noFill/>
          </a:ln>
        </p:spPr>
      </p:pic>
      <p:pic>
        <p:nvPicPr>
          <p:cNvPr id="103" name="Google Shape;103;p1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rot="-843392">
            <a:off x="2861615" y="4150229"/>
            <a:ext cx="966800" cy="840696"/>
          </a:xfrm>
          <a:prstGeom prst="rect">
            <a:avLst/>
          </a:prstGeom>
          <a:noFill/>
          <a:ln>
            <a:noFill/>
          </a:ln>
        </p:spPr>
      </p:pic>
      <p:sp>
        <p:nvSpPr>
          <p:cNvPr id="3" name="AutoShape 4" descr="May be an image of 1 person">
            <a:extLst>
              <a:ext uri="{FF2B5EF4-FFF2-40B4-BE49-F238E27FC236}">
                <a16:creationId xmlns:a16="http://schemas.microsoft.com/office/drawing/2014/main" id="{21223496-B50E-5D4E-9BAC-F7B3F4BC47A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algn="r" rtl="1">
              <a:lnSpc>
                <a:spcPct val="100000"/>
              </a:lnSpc>
              <a:spcBef>
                <a:spcPts val="0"/>
              </a:spcBef>
              <a:spcAft>
                <a:spcPts val="0"/>
              </a:spcAft>
              <a:buClr>
                <a:srgbClr val="000000"/>
              </a:buClr>
              <a:buFont typeface="Arial"/>
            </a:pPr>
            <a:endParaRPr lang="en-IL"/>
          </a:p>
        </p:txBody>
      </p:sp>
      <p:pic>
        <p:nvPicPr>
          <p:cNvPr id="5" name="Picture 4" descr="A picture containing person, person, glasses, indoor&#10;&#10;Description automatically generated">
            <a:extLst>
              <a:ext uri="{FF2B5EF4-FFF2-40B4-BE49-F238E27FC236}">
                <a16:creationId xmlns:a16="http://schemas.microsoft.com/office/drawing/2014/main" id="{980B6ABF-290A-CB43-833D-399F510EF4DB}"/>
              </a:ext>
            </a:extLst>
          </p:cNvPr>
          <p:cNvPicPr>
            <a:picLocks noChangeAspect="1"/>
          </p:cNvPicPr>
          <p:nvPr/>
        </p:nvPicPr>
        <p:blipFill>
          <a:blip r:embed="rId8"/>
          <a:stretch>
            <a:fillRect/>
          </a:stretch>
        </p:blipFill>
        <p:spPr>
          <a:xfrm>
            <a:off x="4154375" y="133350"/>
            <a:ext cx="4876800" cy="487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Portfolio</a:t>
            </a:r>
            <a:endParaRPr dirty="0"/>
          </a:p>
        </p:txBody>
      </p:sp>
      <p:pic>
        <p:nvPicPr>
          <p:cNvPr id="3" name="Picture 2" descr="A group of people in a room with computers&#10;&#10;Description automatically generated with medium confidence">
            <a:extLst>
              <a:ext uri="{FF2B5EF4-FFF2-40B4-BE49-F238E27FC236}">
                <a16:creationId xmlns:a16="http://schemas.microsoft.com/office/drawing/2014/main" id="{FC327762-45D5-074B-A307-D374B958B9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12" y="2032866"/>
            <a:ext cx="2125801" cy="1594351"/>
          </a:xfrm>
          <a:prstGeom prst="rect">
            <a:avLst/>
          </a:prstGeom>
        </p:spPr>
      </p:pic>
      <p:sp>
        <p:nvSpPr>
          <p:cNvPr id="8" name="Google Shape;108;p18">
            <a:extLst>
              <a:ext uri="{FF2B5EF4-FFF2-40B4-BE49-F238E27FC236}">
                <a16:creationId xmlns:a16="http://schemas.microsoft.com/office/drawing/2014/main" id="{F55E5E63-C146-424B-8453-A87B45BADC22}"/>
              </a:ext>
            </a:extLst>
          </p:cNvPr>
          <p:cNvSpPr txBox="1">
            <a:spLocks/>
          </p:cNvSpPr>
          <p:nvPr/>
        </p:nvSpPr>
        <p:spPr>
          <a:xfrm>
            <a:off x="304635" y="3627217"/>
            <a:ext cx="1345669"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מרצה</a:t>
            </a:r>
          </a:p>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6 שנים</a:t>
            </a:r>
            <a:endParaRPr lang="en-US" sz="2400" dirty="0">
              <a:solidFill>
                <a:schemeClr val="bg2"/>
              </a:solidFill>
            </a:endParaRPr>
          </a:p>
        </p:txBody>
      </p:sp>
      <p:pic>
        <p:nvPicPr>
          <p:cNvPr id="5" name="Picture 4" descr="A person holding a book&#10;&#10;Description automatically generated with low confidence">
            <a:extLst>
              <a:ext uri="{FF2B5EF4-FFF2-40B4-BE49-F238E27FC236}">
                <a16:creationId xmlns:a16="http://schemas.microsoft.com/office/drawing/2014/main" id="{98B5DE58-12C2-5D4E-999F-81F1E9DFCD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2939" y="2032866"/>
            <a:ext cx="2395494" cy="1594352"/>
          </a:xfrm>
          <a:prstGeom prst="rect">
            <a:avLst/>
          </a:prstGeom>
        </p:spPr>
      </p:pic>
      <p:sp>
        <p:nvSpPr>
          <p:cNvPr id="11" name="Google Shape;108;p18">
            <a:extLst>
              <a:ext uri="{FF2B5EF4-FFF2-40B4-BE49-F238E27FC236}">
                <a16:creationId xmlns:a16="http://schemas.microsoft.com/office/drawing/2014/main" id="{98F6B00B-DE47-BA48-81EA-C1D3B33CC604}"/>
              </a:ext>
            </a:extLst>
          </p:cNvPr>
          <p:cNvSpPr txBox="1">
            <a:spLocks/>
          </p:cNvSpPr>
          <p:nvPr/>
        </p:nvSpPr>
        <p:spPr>
          <a:xfrm>
            <a:off x="2113294" y="3629804"/>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פיתוחים לענף התעופה</a:t>
            </a:r>
            <a:endParaRPr lang="en-US" sz="2400" dirty="0">
              <a:solidFill>
                <a:schemeClr val="bg2"/>
              </a:solidFill>
            </a:endParaRPr>
          </a:p>
        </p:txBody>
      </p:sp>
      <p:pic>
        <p:nvPicPr>
          <p:cNvPr id="10" name="Picture 9" descr="A group of people posing for a photo&#10;&#10;Description automatically generated">
            <a:extLst>
              <a:ext uri="{FF2B5EF4-FFF2-40B4-BE49-F238E27FC236}">
                <a16:creationId xmlns:a16="http://schemas.microsoft.com/office/drawing/2014/main" id="{1D16B06B-08E8-0145-9BF2-44798C9742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2658" y="2032866"/>
            <a:ext cx="2125803" cy="1594353"/>
          </a:xfrm>
          <a:prstGeom prst="rect">
            <a:avLst/>
          </a:prstGeom>
        </p:spPr>
      </p:pic>
      <p:sp>
        <p:nvSpPr>
          <p:cNvPr id="16" name="Google Shape;108;p18">
            <a:extLst>
              <a:ext uri="{FF2B5EF4-FFF2-40B4-BE49-F238E27FC236}">
                <a16:creationId xmlns:a16="http://schemas.microsoft.com/office/drawing/2014/main" id="{3E3968F6-4955-2943-918A-AEDB64BC072A}"/>
              </a:ext>
            </a:extLst>
          </p:cNvPr>
          <p:cNvSpPr txBox="1">
            <a:spLocks/>
          </p:cNvSpPr>
          <p:nvPr/>
        </p:nvSpPr>
        <p:spPr>
          <a:xfrm>
            <a:off x="4551929" y="3642676"/>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400" dirty="0">
                <a:solidFill>
                  <a:schemeClr val="bg2"/>
                </a:solidFill>
              </a:rPr>
              <a:t>ניהול מחשבים</a:t>
            </a:r>
            <a:br>
              <a:rPr lang="en-US" sz="2400" dirty="0">
                <a:solidFill>
                  <a:schemeClr val="bg2"/>
                </a:solidFill>
              </a:rPr>
            </a:br>
            <a:r>
              <a:rPr lang="he-IL" sz="2400" dirty="0">
                <a:solidFill>
                  <a:schemeClr val="bg2"/>
                </a:solidFill>
              </a:rPr>
              <a:t>אסטרטגיים</a:t>
            </a:r>
            <a:endParaRPr lang="en-US" sz="2400" dirty="0">
              <a:solidFill>
                <a:schemeClr val="bg2"/>
              </a:solidFill>
            </a:endParaRPr>
          </a:p>
        </p:txBody>
      </p:sp>
      <p:pic>
        <p:nvPicPr>
          <p:cNvPr id="13" name="Picture 12" descr="A picture containing person, indoor&#10;&#10;Description automatically generated">
            <a:extLst>
              <a:ext uri="{FF2B5EF4-FFF2-40B4-BE49-F238E27FC236}">
                <a16:creationId xmlns:a16="http://schemas.microsoft.com/office/drawing/2014/main" id="{10B57AAE-7CF7-1D4D-9CD4-5FA95A700A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49352" y="2032867"/>
            <a:ext cx="2156108" cy="1617081"/>
          </a:xfrm>
          <a:prstGeom prst="rect">
            <a:avLst/>
          </a:prstGeom>
        </p:spPr>
      </p:pic>
      <p:sp>
        <p:nvSpPr>
          <p:cNvPr id="19" name="Google Shape;108;p18">
            <a:extLst>
              <a:ext uri="{FF2B5EF4-FFF2-40B4-BE49-F238E27FC236}">
                <a16:creationId xmlns:a16="http://schemas.microsoft.com/office/drawing/2014/main" id="{0220F800-61B2-1949-BB13-D3EF5501C532}"/>
              </a:ext>
            </a:extLst>
          </p:cNvPr>
          <p:cNvSpPr txBox="1">
            <a:spLocks/>
          </p:cNvSpPr>
          <p:nvPr/>
        </p:nvSpPr>
        <p:spPr>
          <a:xfrm>
            <a:off x="6645202" y="3661675"/>
            <a:ext cx="2364408" cy="102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0">
              <a:lnSpc>
                <a:spcPct val="100000"/>
              </a:lnSpc>
              <a:spcBef>
                <a:spcPts val="0"/>
              </a:spcBef>
              <a:spcAft>
                <a:spcPts val="0"/>
              </a:spcAft>
              <a:buClr>
                <a:schemeClr val="lt1"/>
              </a:buClr>
              <a:buSzPts val="3200"/>
              <a:buFont typeface="Roboto"/>
              <a:buNone/>
            </a:pPr>
            <a:r>
              <a:rPr lang="he-IL" sz="2400" dirty="0">
                <a:solidFill>
                  <a:schemeClr val="bg2"/>
                </a:solidFill>
              </a:rPr>
              <a:t>פיתוח תוכנה לרובוטים תעשייתיים</a:t>
            </a:r>
            <a:endParaRPr lang="en-US" sz="2400" dirty="0">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605A4BDB-9916-7E4C-BB2A-23C800B3B2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7971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3" name="Google Shape;108;p18">
            <a:extLst>
              <a:ext uri="{FF2B5EF4-FFF2-40B4-BE49-F238E27FC236}">
                <a16:creationId xmlns:a16="http://schemas.microsoft.com/office/drawing/2014/main" id="{B8C4AA11-93CE-D249-9398-253180FBECA7}"/>
              </a:ext>
            </a:extLst>
          </p:cNvPr>
          <p:cNvSpPr txBox="1">
            <a:spLocks noGrp="1"/>
          </p:cNvSpPr>
          <p:nvPr>
            <p:ph type="title"/>
          </p:nvPr>
        </p:nvSpPr>
        <p:spPr>
          <a:xfrm>
            <a:off x="460950" y="546569"/>
            <a:ext cx="8222100" cy="767700"/>
          </a:xfrm>
          <a:prstGeom prst="rect">
            <a:avLst/>
          </a:prstGeom>
        </p:spPr>
        <p:txBody>
          <a:bodyPr spcFirstLastPara="1" wrap="square" lIns="91425" tIns="91425" rIns="91425" bIns="91425" anchor="b" anchorCtr="0">
            <a:noAutofit/>
          </a:bodyPr>
          <a:lstStyle/>
          <a:p>
            <a:pPr marL="0" marR="0" lvl="0" indent="0" algn="l" rtl="1">
              <a:lnSpc>
                <a:spcPct val="100000"/>
              </a:lnSpc>
              <a:spcBef>
                <a:spcPts val="0"/>
              </a:spcBef>
              <a:spcAft>
                <a:spcPts val="0"/>
              </a:spcAft>
              <a:buClr>
                <a:schemeClr val="lt1"/>
              </a:buClr>
              <a:buSzPts val="3200"/>
              <a:buFont typeface="Roboto"/>
              <a:buNone/>
            </a:pPr>
            <a:r>
              <a:rPr lang="he-IL" dirty="0"/>
              <a:t> </a:t>
            </a:r>
            <a:r>
              <a:rPr lang="he-IL" dirty="0" err="1"/>
              <a:t>Drone</a:t>
            </a:r>
            <a:r>
              <a:rPr lang="he-IL" dirty="0"/>
              <a:t> </a:t>
            </a:r>
            <a:r>
              <a:rPr lang="he-IL" dirty="0" err="1"/>
              <a:t>Builder</a:t>
            </a:r>
            <a:r>
              <a:rPr lang="he-IL" dirty="0"/>
              <a:t> </a:t>
            </a:r>
            <a:endParaRPr dirty="0"/>
          </a:p>
        </p:txBody>
      </p:sp>
      <p:pic>
        <p:nvPicPr>
          <p:cNvPr id="2" name="WhatsApp Video 2021-06-10 at 20.31.09" descr="WhatsApp Video 2021-06-10 at 20.31.09">
            <a:hlinkClick r:id="" action="ppaction://media"/>
            <a:extLst>
              <a:ext uri="{FF2B5EF4-FFF2-40B4-BE49-F238E27FC236}">
                <a16:creationId xmlns:a16="http://schemas.microsoft.com/office/drawing/2014/main" id="{94A7795E-3160-C84F-BE1F-AB668A56E8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4295" y="1736194"/>
            <a:ext cx="3943143" cy="2231968"/>
          </a:xfrm>
          <a:prstGeom prst="rect">
            <a:avLst/>
          </a:prstGeom>
        </p:spPr>
      </p:pic>
      <p:pic>
        <p:nvPicPr>
          <p:cNvPr id="6" name="Picture 5" descr="An airplane flying over a field&#10;&#10;Description automatically generated with low confidence">
            <a:extLst>
              <a:ext uri="{FF2B5EF4-FFF2-40B4-BE49-F238E27FC236}">
                <a16:creationId xmlns:a16="http://schemas.microsoft.com/office/drawing/2014/main" id="{E0111A73-F2B5-B545-AFF1-AC51E701B6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830324"/>
            <a:ext cx="2551377" cy="1482851"/>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815FD74D-4EDD-A84E-848C-F4F8F5DB8C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64294" y="3979928"/>
            <a:ext cx="2067340" cy="1163572"/>
          </a:xfrm>
          <a:prstGeom prst="rect">
            <a:avLst/>
          </a:prstGeom>
        </p:spPr>
      </p:pic>
      <p:pic>
        <p:nvPicPr>
          <p:cNvPr id="10" name="Picture 9" descr="A picture containing indoor, desk, office, cluttered&#10;&#10;Description automatically generated">
            <a:extLst>
              <a:ext uri="{FF2B5EF4-FFF2-40B4-BE49-F238E27FC236}">
                <a16:creationId xmlns:a16="http://schemas.microsoft.com/office/drawing/2014/main" id="{F557AAD7-765F-274F-9356-328A2ECD24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3467397"/>
            <a:ext cx="2548317" cy="1434284"/>
          </a:xfrm>
          <a:prstGeom prst="rect">
            <a:avLst/>
          </a:prstGeom>
        </p:spPr>
      </p:pic>
      <p:pic>
        <p:nvPicPr>
          <p:cNvPr id="12" name="Picture 11" descr="A picture containing person, indoor&#10;&#10;Description automatically generated">
            <a:extLst>
              <a:ext uri="{FF2B5EF4-FFF2-40B4-BE49-F238E27FC236}">
                <a16:creationId xmlns:a16="http://schemas.microsoft.com/office/drawing/2014/main" id="{5589C2CF-6EDE-D043-977C-3887462CF2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6087889" y="2168995"/>
            <a:ext cx="3462406" cy="2596805"/>
          </a:xfrm>
          <a:prstGeom prst="rect">
            <a:avLst/>
          </a:prstGeom>
        </p:spPr>
      </p:pic>
      <p:pic>
        <p:nvPicPr>
          <p:cNvPr id="14" name="Picture 13" descr="A picture containing monitor, indoor, hand&#10;&#10;Description automatically generated">
            <a:extLst>
              <a:ext uri="{FF2B5EF4-FFF2-40B4-BE49-F238E27FC236}">
                <a16:creationId xmlns:a16="http://schemas.microsoft.com/office/drawing/2014/main" id="{EC88FC10-62F1-6440-9E90-C526CAE1267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31634" y="3979928"/>
            <a:ext cx="1863027" cy="1163572"/>
          </a:xfrm>
          <a:prstGeom prst="rect">
            <a:avLst/>
          </a:prstGeom>
        </p:spPr>
      </p:pic>
    </p:spTree>
    <p:extLst>
      <p:ext uri="{BB962C8B-B14F-4D97-AF65-F5344CB8AC3E}">
        <p14:creationId xmlns:p14="http://schemas.microsoft.com/office/powerpoint/2010/main" val="140568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e-IL" dirty="0" err="1"/>
              <a:t>My</a:t>
            </a:r>
            <a:r>
              <a:rPr lang="he-IL" dirty="0"/>
              <a:t> </a:t>
            </a:r>
            <a:r>
              <a:rPr lang="he-IL" dirty="0" err="1"/>
              <a:t>Students</a:t>
            </a:r>
            <a:endParaRPr dirty="0"/>
          </a:p>
        </p:txBody>
      </p:sp>
      <p:pic>
        <p:nvPicPr>
          <p:cNvPr id="3" name="Picture 2" descr="A picture containing person, indoor, wall&#10;&#10;Description automatically generated">
            <a:extLst>
              <a:ext uri="{FF2B5EF4-FFF2-40B4-BE49-F238E27FC236}">
                <a16:creationId xmlns:a16="http://schemas.microsoft.com/office/drawing/2014/main" id="{C6F419C6-0A17-164B-B7D0-535F3FBB56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896" y="1878080"/>
            <a:ext cx="2259496" cy="1270967"/>
          </a:xfrm>
          <a:prstGeom prst="rect">
            <a:avLst/>
          </a:prstGeom>
        </p:spPr>
      </p:pic>
      <p:sp>
        <p:nvSpPr>
          <p:cNvPr id="6" name="Google Shape;116;p19">
            <a:extLst>
              <a:ext uri="{FF2B5EF4-FFF2-40B4-BE49-F238E27FC236}">
                <a16:creationId xmlns:a16="http://schemas.microsoft.com/office/drawing/2014/main" id="{CAD6585E-E229-234C-978C-42DEA4084B38}"/>
              </a:ext>
            </a:extLst>
          </p:cNvPr>
          <p:cNvSpPr txBox="1">
            <a:spLocks/>
          </p:cNvSpPr>
          <p:nvPr/>
        </p:nvSpPr>
        <p:spPr>
          <a:xfrm>
            <a:off x="425517" y="3136852"/>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r" rtl="1">
              <a:lnSpc>
                <a:spcPct val="100000"/>
              </a:lnSpc>
              <a:spcBef>
                <a:spcPts val="0"/>
              </a:spcBef>
              <a:spcAft>
                <a:spcPts val="0"/>
              </a:spcAft>
              <a:buClr>
                <a:schemeClr val="lt1"/>
              </a:buClr>
              <a:buSzPts val="3200"/>
              <a:buFont typeface="Roboto"/>
              <a:buNone/>
            </a:pPr>
            <a:r>
              <a:rPr lang="he-IL" sz="2000" dirty="0">
                <a:solidFill>
                  <a:schemeClr val="bg2"/>
                </a:solidFill>
              </a:rPr>
              <a:t>שירן ודניאל</a:t>
            </a:r>
          </a:p>
          <a:p>
            <a:pPr marR="0" algn="r" rtl="1">
              <a:lnSpc>
                <a:spcPct val="100000"/>
              </a:lnSpc>
              <a:spcBef>
                <a:spcPts val="0"/>
              </a:spcBef>
              <a:spcAft>
                <a:spcPts val="0"/>
              </a:spcAft>
              <a:buClr>
                <a:schemeClr val="lt1"/>
              </a:buClr>
              <a:buSzPts val="3200"/>
              <a:buFont typeface="Roboto"/>
              <a:buNone/>
            </a:pPr>
            <a:r>
              <a:rPr lang="he-IL" sz="2000" dirty="0" err="1">
                <a:solidFill>
                  <a:schemeClr val="bg2"/>
                </a:solidFill>
              </a:rPr>
              <a:t>amdocs</a:t>
            </a:r>
            <a:endParaRPr lang="en-US" sz="2000" dirty="0">
              <a:solidFill>
                <a:schemeClr val="bg2"/>
              </a:solidFill>
            </a:endParaRPr>
          </a:p>
        </p:txBody>
      </p:sp>
      <p:pic>
        <p:nvPicPr>
          <p:cNvPr id="4" name="Picture 3">
            <a:extLst>
              <a:ext uri="{FF2B5EF4-FFF2-40B4-BE49-F238E27FC236}">
                <a16:creationId xmlns:a16="http://schemas.microsoft.com/office/drawing/2014/main" id="{71B885F2-9883-9F45-A787-F0DEE21AEC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3496" y="2601703"/>
            <a:ext cx="1462157" cy="1462157"/>
          </a:xfrm>
          <a:prstGeom prst="rect">
            <a:avLst/>
          </a:prstGeom>
        </p:spPr>
      </p:pic>
      <p:sp>
        <p:nvSpPr>
          <p:cNvPr id="8" name="Google Shape;116;p19">
            <a:extLst>
              <a:ext uri="{FF2B5EF4-FFF2-40B4-BE49-F238E27FC236}">
                <a16:creationId xmlns:a16="http://schemas.microsoft.com/office/drawing/2014/main" id="{11421419-DD66-D84F-90EB-8BEC56F0446C}"/>
              </a:ext>
            </a:extLst>
          </p:cNvPr>
          <p:cNvSpPr txBox="1">
            <a:spLocks/>
          </p:cNvSpPr>
          <p:nvPr/>
        </p:nvSpPr>
        <p:spPr>
          <a:xfrm>
            <a:off x="2586002" y="4020925"/>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שי</a:t>
            </a:r>
          </a:p>
          <a:p>
            <a:pPr marR="0" algn="ctr" rtl="1">
              <a:lnSpc>
                <a:spcPct val="100000"/>
              </a:lnSpc>
              <a:spcBef>
                <a:spcPts val="0"/>
              </a:spcBef>
              <a:spcAft>
                <a:spcPts val="0"/>
              </a:spcAft>
              <a:buClr>
                <a:schemeClr val="lt1"/>
              </a:buClr>
              <a:buSzPts val="3200"/>
              <a:buFont typeface="Roboto"/>
              <a:buNone/>
            </a:pPr>
            <a:r>
              <a:rPr lang="he-IL" sz="2000" dirty="0" err="1">
                <a:solidFill>
                  <a:schemeClr val="bg2"/>
                </a:solidFill>
              </a:rPr>
              <a:t>mpreset</a:t>
            </a:r>
            <a:endParaRPr lang="en-US" sz="2000" dirty="0">
              <a:solidFill>
                <a:schemeClr val="bg2"/>
              </a:solidFill>
            </a:endParaRPr>
          </a:p>
        </p:txBody>
      </p:sp>
      <p:pic>
        <p:nvPicPr>
          <p:cNvPr id="5" name="Picture 4">
            <a:extLst>
              <a:ext uri="{FF2B5EF4-FFF2-40B4-BE49-F238E27FC236}">
                <a16:creationId xmlns:a16="http://schemas.microsoft.com/office/drawing/2014/main" id="{065CBEDA-D80D-084C-974C-6A6822CA1D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3757" y="1844896"/>
            <a:ext cx="2334315" cy="1792180"/>
          </a:xfrm>
          <a:prstGeom prst="rect">
            <a:avLst/>
          </a:prstGeom>
        </p:spPr>
      </p:pic>
      <p:sp>
        <p:nvSpPr>
          <p:cNvPr id="10" name="Google Shape;116;p19">
            <a:extLst>
              <a:ext uri="{FF2B5EF4-FFF2-40B4-BE49-F238E27FC236}">
                <a16:creationId xmlns:a16="http://schemas.microsoft.com/office/drawing/2014/main" id="{9E0AD4F7-CA27-CC48-98DE-3D5ACB0C24A4}"/>
              </a:ext>
            </a:extLst>
          </p:cNvPr>
          <p:cNvSpPr txBox="1">
            <a:spLocks/>
          </p:cNvSpPr>
          <p:nvPr/>
        </p:nvSpPr>
        <p:spPr>
          <a:xfrm>
            <a:off x="4612342" y="3591697"/>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חן</a:t>
            </a:r>
          </a:p>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בנק הפועלים</a:t>
            </a:r>
            <a:endParaRPr lang="en-US" sz="2000" dirty="0">
              <a:solidFill>
                <a:schemeClr val="bg2"/>
              </a:solidFill>
            </a:endParaRPr>
          </a:p>
        </p:txBody>
      </p:sp>
      <p:pic>
        <p:nvPicPr>
          <p:cNvPr id="9" name="Picture 8" descr="A person wearing headphones and sitting in front of a computer&#10;&#10;Description automatically generated with medium confidence">
            <a:extLst>
              <a:ext uri="{FF2B5EF4-FFF2-40B4-BE49-F238E27FC236}">
                <a16:creationId xmlns:a16="http://schemas.microsoft.com/office/drawing/2014/main" id="{39093B64-5EF7-8E48-9AE8-4CB44853C2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7944" y="1817600"/>
            <a:ext cx="1898144" cy="2541797"/>
          </a:xfrm>
          <a:prstGeom prst="rect">
            <a:avLst/>
          </a:prstGeom>
        </p:spPr>
      </p:pic>
      <p:sp>
        <p:nvSpPr>
          <p:cNvPr id="13" name="Google Shape;116;p19">
            <a:extLst>
              <a:ext uri="{FF2B5EF4-FFF2-40B4-BE49-F238E27FC236}">
                <a16:creationId xmlns:a16="http://schemas.microsoft.com/office/drawing/2014/main" id="{6502FCC9-38ED-C54E-850A-590B7E1BC94A}"/>
              </a:ext>
            </a:extLst>
          </p:cNvPr>
          <p:cNvSpPr txBox="1">
            <a:spLocks/>
          </p:cNvSpPr>
          <p:nvPr/>
        </p:nvSpPr>
        <p:spPr>
          <a:xfrm>
            <a:off x="7070620" y="4286722"/>
            <a:ext cx="1317144"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R="0" algn="ctr" rtl="1">
              <a:lnSpc>
                <a:spcPct val="100000"/>
              </a:lnSpc>
              <a:spcBef>
                <a:spcPts val="0"/>
              </a:spcBef>
              <a:spcAft>
                <a:spcPts val="0"/>
              </a:spcAft>
              <a:buClr>
                <a:schemeClr val="lt1"/>
              </a:buClr>
              <a:buSzPts val="3200"/>
              <a:buFont typeface="Roboto"/>
              <a:buNone/>
            </a:pPr>
            <a:r>
              <a:rPr lang="he-IL" sz="2000" dirty="0">
                <a:solidFill>
                  <a:schemeClr val="bg2"/>
                </a:solidFill>
              </a:rPr>
              <a:t>איגור</a:t>
            </a:r>
          </a:p>
          <a:p>
            <a:pPr marR="0" algn="ctr" rtl="1">
              <a:lnSpc>
                <a:spcPct val="100000"/>
              </a:lnSpc>
              <a:spcBef>
                <a:spcPts val="0"/>
              </a:spcBef>
              <a:spcAft>
                <a:spcPts val="0"/>
              </a:spcAft>
              <a:buClr>
                <a:schemeClr val="lt1"/>
              </a:buClr>
              <a:buSzPts val="3200"/>
              <a:buFont typeface="Roboto"/>
              <a:buNone/>
            </a:pPr>
            <a:r>
              <a:rPr lang="he-IL" sz="2000" dirty="0" err="1">
                <a:solidFill>
                  <a:schemeClr val="bg2"/>
                </a:solidFill>
              </a:rPr>
              <a:t>GlassBox</a:t>
            </a:r>
            <a:endParaRPr lang="en-US" sz="2000" dirty="0">
              <a:solidFill>
                <a:schemeClr val="bg2"/>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263</Words>
  <Application>Microsoft Macintosh PowerPoint</Application>
  <PresentationFormat>On-screen Show (16:9)</PresentationFormat>
  <Paragraphs>41</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Roboto</vt:lpstr>
      <vt:lpstr>Arial</vt:lpstr>
      <vt:lpstr>Poppins</vt:lpstr>
      <vt:lpstr>Lato Hairline</vt:lpstr>
      <vt:lpstr>Nunito</vt:lpstr>
      <vt:lpstr>Material</vt:lpstr>
      <vt:lpstr>Hello 822.145</vt:lpstr>
      <vt:lpstr>PowerPoint Presentation</vt:lpstr>
      <vt:lpstr>PowerPoint Presentation</vt:lpstr>
      <vt:lpstr>ZOOM</vt:lpstr>
      <vt:lpstr>Zeev Mindali</vt:lpstr>
      <vt:lpstr>Portfolio</vt:lpstr>
      <vt:lpstr>PowerPoint Presentation</vt:lpstr>
      <vt:lpstr> Drone Builder </vt:lpstr>
      <vt:lpstr>My Students</vt:lpstr>
      <vt:lpstr>Let’s connect</vt:lpstr>
      <vt:lpstr>English?</vt:lpstr>
      <vt:lpstr>Let’s group together</vt:lpstr>
      <vt:lpstr>Prerequisites</vt:lpstr>
      <vt:lpstr>PowerPoint Presentation</vt:lpstr>
      <vt:lpstr>I'll guide you  how to CRACK  this course</vt:lpstr>
      <vt:lpstr>RULEZ!!!!</vt:lpstr>
      <vt:lpstr>לא ניתן לשלם 20 אש"ח ולהגיע פעמיים בשבוע ולהפוך עובד הייטק.  כשאתם לומדים מהבית, תחשבו שאתם לומדים בכיתה.  השקעה בבית שעה על כל שעה במכללה.  אתם צריכים לחיות את זה.  חשוב לציין שציון 100 לא אומר כלום מבחינת תעסוקה.  הכנת תיקי עבודות והכנה לראיונות.  הקורס מיועד לאנשים ללא רקע.  אני לא מלמד אתכם לתכנת - אני מלמד איך לדבר עם המחשב.  אתם צריכים להבין אוריינות מודרנית - לפתוח גוגל ולחפש.</vt:lpstr>
      <vt:lpstr>PowerPoint Presentation</vt:lpstr>
      <vt:lpstr>PowerPoint Presentation</vt:lpstr>
      <vt:lpstr>Don't message me                         PRIVATELY</vt:lpstr>
      <vt:lpstr>PowerPoint Presentation</vt:lpstr>
      <vt:lpstr>PowerPoint Presentation</vt:lpstr>
      <vt:lpstr>PowerPoint Presentation</vt:lpstr>
      <vt:lpstr>I need feedback</vt:lpstr>
      <vt:lpstr>Dress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822.129</dc:title>
  <cp:lastModifiedBy>זאב ואמיטל מנדלי</cp:lastModifiedBy>
  <cp:revision>10</cp:revision>
  <dcterms:modified xsi:type="dcterms:W3CDTF">2021-10-12T05:07:12Z</dcterms:modified>
</cp:coreProperties>
</file>